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Sora Medium"/>
      <p:regular r:id="rId18"/>
    </p:embeddedFont>
    <p:embeddedFont>
      <p:font typeface="Sora Medium"/>
      <p:regular r:id="rId19"/>
    </p:embeddedFont>
    <p:embeddedFont>
      <p:font typeface="Noto Sans TC"/>
      <p:regular r:id="rId20"/>
    </p:embeddedFont>
    <p:embeddedFont>
      <p:font typeface="Noto Sans TC"/>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46283"/>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97B8FF"/>
                </a:solidFill>
                <a:latin typeface="Sora Medium" pitchFamily="34" charset="0"/>
                <a:ea typeface="Sora Medium" pitchFamily="34" charset="-122"/>
                <a:cs typeface="Sora Medium" pitchFamily="34" charset="-120"/>
              </a:rPr>
              <a:t>What I Learned from the Artificial Intelligence Course</a:t>
            </a:r>
            <a:endParaRPr lang="en-US" sz="3900" dirty="0"/>
          </a:p>
        </p:txBody>
      </p:sp>
      <p:sp>
        <p:nvSpPr>
          <p:cNvPr id="4" name="Text 1"/>
          <p:cNvSpPr/>
          <p:nvPr/>
        </p:nvSpPr>
        <p:spPr>
          <a:xfrm>
            <a:off x="6280190" y="4184094"/>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Combining Theory, Algorithms &amp; Game Projects</a:t>
            </a:r>
            <a:endParaRPr lang="en-US" sz="1550" dirty="0"/>
          </a:p>
        </p:txBody>
      </p:sp>
      <p:sp>
        <p:nvSpPr>
          <p:cNvPr id="5" name="Text 2"/>
          <p:cNvSpPr/>
          <p:nvPr/>
        </p:nvSpPr>
        <p:spPr>
          <a:xfrm>
            <a:off x="6280190" y="4724876"/>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E0D6DE"/>
                </a:solidFill>
                <a:latin typeface="Noto Sans TC" pitchFamily="34" charset="0"/>
                <a:ea typeface="Noto Sans TC" pitchFamily="34" charset="-122"/>
                <a:cs typeface="Noto Sans TC" pitchFamily="34" charset="-120"/>
              </a:rPr>
              <a:t>Jakaria Chowdhury Tajwone</a:t>
            </a:r>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 | ID: 0562310005101031</a:t>
            </a:r>
            <a:endParaRPr lang="en-US" sz="1550" dirty="0"/>
          </a:p>
        </p:txBody>
      </p:sp>
      <p:sp>
        <p:nvSpPr>
          <p:cNvPr id="6" name="Text 3"/>
          <p:cNvSpPr/>
          <p:nvPr/>
        </p:nvSpPr>
        <p:spPr>
          <a:xfrm>
            <a:off x="6280190" y="526565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Course Codes: CSE-06133115 (Theory) &amp; CSE-06133116 (Lab)</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34295" y="3288744"/>
            <a:ext cx="4961811" cy="620078"/>
          </a:xfrm>
          <a:prstGeom prst="rect">
            <a:avLst/>
          </a:prstGeom>
          <a:noFill/>
          <a:ln/>
        </p:spPr>
        <p:txBody>
          <a:bodyPr wrap="none" lIns="0" tIns="0" rIns="0" bIns="0" rtlCol="0" anchor="t"/>
          <a:lstStyle/>
          <a:p>
            <a:pPr algn="ctr" indent="0" marL="0">
              <a:lnSpc>
                <a:spcPts val="4850"/>
              </a:lnSpc>
              <a:buNone/>
            </a:pPr>
            <a:r>
              <a:rPr lang="en-US" sz="3900" dirty="0">
                <a:solidFill>
                  <a:srgbClr val="97B8FF"/>
                </a:solidFill>
                <a:latin typeface="Sora Medium" pitchFamily="34" charset="0"/>
                <a:ea typeface="Sora Medium" pitchFamily="34" charset="-122"/>
                <a:cs typeface="Sora Medium" pitchFamily="34" charset="-120"/>
              </a:rPr>
              <a:t>Thank You!</a:t>
            </a:r>
            <a:endParaRPr lang="en-US" sz="3900" dirty="0"/>
          </a:p>
        </p:txBody>
      </p:sp>
      <p:sp>
        <p:nvSpPr>
          <p:cNvPr id="3" name="Text 1"/>
          <p:cNvSpPr/>
          <p:nvPr/>
        </p:nvSpPr>
        <p:spPr>
          <a:xfrm>
            <a:off x="793790" y="4305657"/>
            <a:ext cx="13042821" cy="635079"/>
          </a:xfrm>
          <a:prstGeom prst="rect">
            <a:avLst/>
          </a:prstGeom>
          <a:noFill/>
          <a:ln/>
        </p:spPr>
        <p:txBody>
          <a:bodyPr wrap="square" lIns="0" tIns="0" rIns="0" bIns="0" rtlCol="0" anchor="t"/>
          <a:lstStyle/>
          <a:p>
            <a:pPr algn="ctr"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Grateful for the opportunity to share my journey through the Artificial Intelligence course. I look forward to applying these skills in future innovations.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804761"/>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77866"/>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97B8FF"/>
                </a:solidFill>
                <a:latin typeface="Sora Medium" pitchFamily="34" charset="0"/>
                <a:ea typeface="Sora Medium" pitchFamily="34" charset="-122"/>
                <a:cs typeface="Sora Medium" pitchFamily="34" charset="-120"/>
              </a:rPr>
              <a:t>Course Introduction: Delving into Artificial Intelligence</a:t>
            </a:r>
            <a:endParaRPr lang="en-US" sz="3900" dirty="0"/>
          </a:p>
        </p:txBody>
      </p:sp>
      <p:sp>
        <p:nvSpPr>
          <p:cNvPr id="3" name="Text 1"/>
          <p:cNvSpPr/>
          <p:nvPr/>
        </p:nvSpPr>
        <p:spPr>
          <a:xfrm>
            <a:off x="793790" y="361485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Artificial Intelligence course was a comprehensive journey into the fascinating world of intelligent systems. It provided a robust foundation in AI theory and hands-on experience through practical lab work. The primary objective was to understand the core principles that enable machines to mimic human-like intelligence and apply these concepts to solve real-world problems.</a:t>
            </a:r>
            <a:endParaRPr lang="en-US" sz="1550" dirty="0"/>
          </a:p>
        </p:txBody>
      </p:sp>
      <p:sp>
        <p:nvSpPr>
          <p:cNvPr id="4" name="Shape 2"/>
          <p:cNvSpPr/>
          <p:nvPr/>
        </p:nvSpPr>
        <p:spPr>
          <a:xfrm>
            <a:off x="793790" y="4790718"/>
            <a:ext cx="6422231" cy="1461016"/>
          </a:xfrm>
          <a:prstGeom prst="roundRect">
            <a:avLst>
              <a:gd name="adj" fmla="val 2038"/>
            </a:avLst>
          </a:prstGeom>
          <a:solidFill>
            <a:srgbClr val="26262B"/>
          </a:solidFill>
          <a:ln/>
        </p:spPr>
      </p:sp>
      <p:sp>
        <p:nvSpPr>
          <p:cNvPr id="5" name="Text 3"/>
          <p:cNvSpPr/>
          <p:nvPr/>
        </p:nvSpPr>
        <p:spPr>
          <a:xfrm>
            <a:off x="992148" y="4989076"/>
            <a:ext cx="3077528"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Theoretical Foundations</a:t>
            </a:r>
            <a:endParaRPr lang="en-US" sz="1950" dirty="0"/>
          </a:p>
        </p:txBody>
      </p:sp>
      <p:sp>
        <p:nvSpPr>
          <p:cNvPr id="6" name="Text 4"/>
          <p:cNvSpPr/>
          <p:nvPr/>
        </p:nvSpPr>
        <p:spPr>
          <a:xfrm>
            <a:off x="992148" y="5418296"/>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Grasping the 'why' and 'how' behind AI paradigms, from classic algorithms to modern concepts.</a:t>
            </a:r>
            <a:endParaRPr lang="en-US" sz="1550" dirty="0"/>
          </a:p>
        </p:txBody>
      </p:sp>
      <p:sp>
        <p:nvSpPr>
          <p:cNvPr id="7" name="Shape 5"/>
          <p:cNvSpPr/>
          <p:nvPr/>
        </p:nvSpPr>
        <p:spPr>
          <a:xfrm>
            <a:off x="7414379" y="4790718"/>
            <a:ext cx="6422231" cy="1461016"/>
          </a:xfrm>
          <a:prstGeom prst="roundRect">
            <a:avLst>
              <a:gd name="adj" fmla="val 2038"/>
            </a:avLst>
          </a:prstGeom>
          <a:solidFill>
            <a:srgbClr val="26262B"/>
          </a:solidFill>
          <a:ln/>
        </p:spPr>
      </p:sp>
      <p:sp>
        <p:nvSpPr>
          <p:cNvPr id="8" name="Text 6"/>
          <p:cNvSpPr/>
          <p:nvPr/>
        </p:nvSpPr>
        <p:spPr>
          <a:xfrm>
            <a:off x="7612737" y="4989076"/>
            <a:ext cx="2660928"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Practical Application</a:t>
            </a:r>
            <a:endParaRPr lang="en-US" sz="1950" dirty="0"/>
          </a:p>
        </p:txBody>
      </p:sp>
      <p:sp>
        <p:nvSpPr>
          <p:cNvPr id="9" name="Text 7"/>
          <p:cNvSpPr/>
          <p:nvPr/>
        </p:nvSpPr>
        <p:spPr>
          <a:xfrm>
            <a:off x="7612737" y="5418296"/>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Translating theoretical knowledge into functional Python code, solving problems and building AI-driven projects.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81088"/>
            <a:ext cx="8748355" cy="620078"/>
          </a:xfrm>
          <a:prstGeom prst="rect">
            <a:avLst/>
          </a:prstGeom>
          <a:noFill/>
          <a:ln/>
        </p:spPr>
        <p:txBody>
          <a:bodyPr wrap="none" lIns="0" tIns="0" rIns="0" bIns="0" rtlCol="0" anchor="t"/>
          <a:lstStyle/>
          <a:p>
            <a:pPr algn="l" indent="0" marL="0">
              <a:lnSpc>
                <a:spcPts val="4850"/>
              </a:lnSpc>
              <a:buNone/>
            </a:pPr>
            <a:r>
              <a:rPr lang="en-US" sz="3900" dirty="0">
                <a:solidFill>
                  <a:srgbClr val="97B8FF"/>
                </a:solidFill>
                <a:latin typeface="Sora Medium" pitchFamily="34" charset="0"/>
                <a:ea typeface="Sora Medium" pitchFamily="34" charset="-122"/>
                <a:cs typeface="Sora Medium" pitchFamily="34" charset="-120"/>
              </a:rPr>
              <a:t>Key Concepts from Theory Classes</a:t>
            </a:r>
            <a:endParaRPr lang="en-US" sz="3900" dirty="0"/>
          </a:p>
        </p:txBody>
      </p:sp>
      <p:sp>
        <p:nvSpPr>
          <p:cNvPr id="3" name="Text 1"/>
          <p:cNvSpPr/>
          <p:nvPr/>
        </p:nvSpPr>
        <p:spPr>
          <a:xfrm>
            <a:off x="793790" y="209800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Our theoretical sessions laid the groundwork, defining what AI truly is and how it diverges from, yet draws inspiration from, human intelligence. We explored fundamental concepts that form the backbone of intelligent systems.</a:t>
            </a:r>
            <a:endParaRPr lang="en-US" sz="1550" dirty="0"/>
          </a:p>
        </p:txBody>
      </p:sp>
      <p:pic>
        <p:nvPicPr>
          <p:cNvPr id="4" name="Image 0" descr="preencoded.png">    </p:cNvPr>
          <p:cNvPicPr>
            <a:picLocks noChangeAspect="1"/>
          </p:cNvPicPr>
          <p:nvPr/>
        </p:nvPicPr>
        <p:blipFill>
          <a:blip r:embed="rId1"/>
          <a:stretch>
            <a:fillRect/>
          </a:stretch>
        </p:blipFill>
        <p:spPr>
          <a:xfrm>
            <a:off x="793790" y="2956322"/>
            <a:ext cx="6521410" cy="793790"/>
          </a:xfrm>
          <a:prstGeom prst="rect">
            <a:avLst/>
          </a:prstGeom>
        </p:spPr>
      </p:pic>
      <p:sp>
        <p:nvSpPr>
          <p:cNvPr id="5" name="Text 2"/>
          <p:cNvSpPr/>
          <p:nvPr/>
        </p:nvSpPr>
        <p:spPr>
          <a:xfrm>
            <a:off x="992148" y="394847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What is AI?</a:t>
            </a:r>
            <a:endParaRPr lang="en-US" sz="1950" dirty="0"/>
          </a:p>
        </p:txBody>
      </p:sp>
      <p:sp>
        <p:nvSpPr>
          <p:cNvPr id="6" name="Text 3"/>
          <p:cNvSpPr/>
          <p:nvPr/>
        </p:nvSpPr>
        <p:spPr>
          <a:xfrm>
            <a:off x="992148" y="4377690"/>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Defining intelligence in machines and its historical evolution.</a:t>
            </a:r>
            <a:endParaRPr lang="en-US" sz="1550" dirty="0"/>
          </a:p>
        </p:txBody>
      </p:sp>
      <p:pic>
        <p:nvPicPr>
          <p:cNvPr id="7" name="Image 1" descr="preencoded.png">    </p:cNvPr>
          <p:cNvPicPr>
            <a:picLocks noChangeAspect="1"/>
          </p:cNvPicPr>
          <p:nvPr/>
        </p:nvPicPr>
        <p:blipFill>
          <a:blip r:embed="rId2"/>
          <a:stretch>
            <a:fillRect/>
          </a:stretch>
        </p:blipFill>
        <p:spPr>
          <a:xfrm>
            <a:off x="7315200" y="2956322"/>
            <a:ext cx="6521410" cy="793790"/>
          </a:xfrm>
          <a:prstGeom prst="rect">
            <a:avLst/>
          </a:prstGeom>
        </p:spPr>
      </p:pic>
      <p:sp>
        <p:nvSpPr>
          <p:cNvPr id="8" name="Text 4"/>
          <p:cNvSpPr/>
          <p:nvPr/>
        </p:nvSpPr>
        <p:spPr>
          <a:xfrm>
            <a:off x="7513558" y="3948470"/>
            <a:ext cx="3991451"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Human vs. Machine Intelligence</a:t>
            </a:r>
            <a:endParaRPr lang="en-US" sz="1950" dirty="0"/>
          </a:p>
        </p:txBody>
      </p:sp>
      <p:sp>
        <p:nvSpPr>
          <p:cNvPr id="9" name="Text 5"/>
          <p:cNvSpPr/>
          <p:nvPr/>
        </p:nvSpPr>
        <p:spPr>
          <a:xfrm>
            <a:off x="7513558" y="4377690"/>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Contrasting cognitive processes and computational capabilities.</a:t>
            </a:r>
            <a:endParaRPr lang="en-US" sz="1550" dirty="0"/>
          </a:p>
        </p:txBody>
      </p:sp>
      <p:pic>
        <p:nvPicPr>
          <p:cNvPr id="10" name="Image 2" descr="preencoded.png">    </p:cNvPr>
          <p:cNvPicPr>
            <a:picLocks noChangeAspect="1"/>
          </p:cNvPicPr>
          <p:nvPr/>
        </p:nvPicPr>
        <p:blipFill>
          <a:blip r:embed="rId3"/>
          <a:stretch>
            <a:fillRect/>
          </a:stretch>
        </p:blipFill>
        <p:spPr>
          <a:xfrm>
            <a:off x="793790" y="4893588"/>
            <a:ext cx="6521410" cy="793790"/>
          </a:xfrm>
          <a:prstGeom prst="rect">
            <a:avLst/>
          </a:prstGeom>
        </p:spPr>
      </p:pic>
      <p:sp>
        <p:nvSpPr>
          <p:cNvPr id="11" name="Text 6"/>
          <p:cNvSpPr/>
          <p:nvPr/>
        </p:nvSpPr>
        <p:spPr>
          <a:xfrm>
            <a:off x="992148" y="5885736"/>
            <a:ext cx="3245763"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Agents and Environments</a:t>
            </a:r>
            <a:endParaRPr lang="en-US" sz="1950" dirty="0"/>
          </a:p>
        </p:txBody>
      </p:sp>
      <p:sp>
        <p:nvSpPr>
          <p:cNvPr id="12" name="Text 7"/>
          <p:cNvSpPr/>
          <p:nvPr/>
        </p:nvSpPr>
        <p:spPr>
          <a:xfrm>
            <a:off x="992148" y="6314956"/>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Understanding intelligent agents acting within specific contexts.</a:t>
            </a:r>
            <a:endParaRPr lang="en-US" sz="1550" dirty="0"/>
          </a:p>
        </p:txBody>
      </p:sp>
      <p:pic>
        <p:nvPicPr>
          <p:cNvPr id="13" name="Image 3" descr="preencoded.png">    </p:cNvPr>
          <p:cNvPicPr>
            <a:picLocks noChangeAspect="1"/>
          </p:cNvPicPr>
          <p:nvPr/>
        </p:nvPicPr>
        <p:blipFill>
          <a:blip r:embed="rId4"/>
          <a:stretch>
            <a:fillRect/>
          </a:stretch>
        </p:blipFill>
        <p:spPr>
          <a:xfrm>
            <a:off x="7315200" y="4893588"/>
            <a:ext cx="6521410" cy="793790"/>
          </a:xfrm>
          <a:prstGeom prst="rect">
            <a:avLst/>
          </a:prstGeom>
        </p:spPr>
      </p:pic>
      <p:sp>
        <p:nvSpPr>
          <p:cNvPr id="14" name="Text 8"/>
          <p:cNvSpPr/>
          <p:nvPr/>
        </p:nvSpPr>
        <p:spPr>
          <a:xfrm>
            <a:off x="7513558" y="5885736"/>
            <a:ext cx="5077301"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Knowledge Representation &amp; Reasoning</a:t>
            </a:r>
            <a:endParaRPr lang="en-US" sz="1950" dirty="0"/>
          </a:p>
        </p:txBody>
      </p:sp>
      <p:sp>
        <p:nvSpPr>
          <p:cNvPr id="15" name="Text 9"/>
          <p:cNvSpPr/>
          <p:nvPr/>
        </p:nvSpPr>
        <p:spPr>
          <a:xfrm>
            <a:off x="7513558" y="6314956"/>
            <a:ext cx="6124694"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How AI systems store and manipulate information to infer conclusions.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07864"/>
            <a:ext cx="12027337" cy="620078"/>
          </a:xfrm>
          <a:prstGeom prst="rect">
            <a:avLst/>
          </a:prstGeom>
          <a:noFill/>
          <a:ln/>
        </p:spPr>
        <p:txBody>
          <a:bodyPr wrap="none" lIns="0" tIns="0" rIns="0" bIns="0" rtlCol="0" anchor="t"/>
          <a:lstStyle/>
          <a:p>
            <a:pPr algn="l" indent="0" marL="0">
              <a:lnSpc>
                <a:spcPts val="4850"/>
              </a:lnSpc>
              <a:buNone/>
            </a:pPr>
            <a:r>
              <a:rPr lang="en-US" sz="3900" dirty="0">
                <a:solidFill>
                  <a:srgbClr val="97B8FF"/>
                </a:solidFill>
                <a:latin typeface="Sora Medium" pitchFamily="34" charset="0"/>
                <a:ea typeface="Sora Medium" pitchFamily="34" charset="-122"/>
                <a:cs typeface="Sora Medium" pitchFamily="34" charset="-120"/>
              </a:rPr>
              <a:t>Navigating Problem Spaces: Search Techniques</a:t>
            </a:r>
            <a:endParaRPr lang="en-US" sz="3900" dirty="0"/>
          </a:p>
        </p:txBody>
      </p:sp>
      <p:sp>
        <p:nvSpPr>
          <p:cNvPr id="3" name="Text 1"/>
          <p:cNvSpPr/>
          <p:nvPr/>
        </p:nvSpPr>
        <p:spPr>
          <a:xfrm>
            <a:off x="793790" y="202477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A significant portion of the course focused on how AI agents find solutions to problems. We explored various search algorithms, crucial for pathfinding, optimization, and decision-making in complex environments.</a:t>
            </a:r>
            <a:endParaRPr lang="en-US" sz="1550" dirty="0"/>
          </a:p>
        </p:txBody>
      </p:sp>
      <p:sp>
        <p:nvSpPr>
          <p:cNvPr id="4" name="Text 2"/>
          <p:cNvSpPr/>
          <p:nvPr/>
        </p:nvSpPr>
        <p:spPr>
          <a:xfrm>
            <a:off x="793790" y="3081457"/>
            <a:ext cx="3541038" cy="310158"/>
          </a:xfrm>
          <a:prstGeom prst="rect">
            <a:avLst/>
          </a:prstGeom>
          <a:noFill/>
          <a:ln/>
        </p:spPr>
        <p:txBody>
          <a:bodyPr wrap="none" lIns="0" tIns="0" rIns="0" bIns="0" rtlCol="0" anchor="t"/>
          <a:lstStyle/>
          <a:p>
            <a:pPr algn="l" indent="0" marL="0">
              <a:lnSpc>
                <a:spcPts val="2400"/>
              </a:lnSpc>
              <a:buNone/>
            </a:pPr>
            <a:r>
              <a:rPr lang="en-US" sz="1950" dirty="0">
                <a:solidFill>
                  <a:srgbClr val="97B8FF"/>
                </a:solidFill>
                <a:latin typeface="Sora Medium" pitchFamily="34" charset="0"/>
                <a:ea typeface="Sora Medium" pitchFamily="34" charset="-122"/>
                <a:cs typeface="Sora Medium" pitchFamily="34" charset="-120"/>
              </a:rPr>
              <a:t>Classical Search Algorithms</a:t>
            </a:r>
            <a:endParaRPr lang="en-US" sz="1950" dirty="0"/>
          </a:p>
        </p:txBody>
      </p:sp>
      <p:sp>
        <p:nvSpPr>
          <p:cNvPr id="5" name="Text 3"/>
          <p:cNvSpPr/>
          <p:nvPr/>
        </p:nvSpPr>
        <p:spPr>
          <a:xfrm>
            <a:off x="793790" y="3589973"/>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These foundational algorithms systematically explore the state space.</a:t>
            </a:r>
            <a:endParaRPr lang="en-US" sz="1550" dirty="0"/>
          </a:p>
        </p:txBody>
      </p:sp>
      <p:sp>
        <p:nvSpPr>
          <p:cNvPr id="6" name="Text 4"/>
          <p:cNvSpPr/>
          <p:nvPr/>
        </p:nvSpPr>
        <p:spPr>
          <a:xfrm>
            <a:off x="793790" y="4403646"/>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0D6DE"/>
                </a:solidFill>
                <a:latin typeface="Noto Sans TC" pitchFamily="34" charset="0"/>
                <a:ea typeface="Noto Sans TC" pitchFamily="34" charset="-122"/>
                <a:cs typeface="Noto Sans TC" pitchFamily="34" charset="-120"/>
              </a:rPr>
              <a:t>Breadth-First Search (BFS):</a:t>
            </a:r>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 Finds the shortest path in an unweighted graph.</a:t>
            </a:r>
            <a:endParaRPr lang="en-US" sz="1550" dirty="0"/>
          </a:p>
        </p:txBody>
      </p:sp>
      <p:sp>
        <p:nvSpPr>
          <p:cNvPr id="7" name="Text 5"/>
          <p:cNvSpPr/>
          <p:nvPr/>
        </p:nvSpPr>
        <p:spPr>
          <a:xfrm>
            <a:off x="793790" y="5108138"/>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0D6DE"/>
                </a:solidFill>
                <a:latin typeface="Noto Sans TC" pitchFamily="34" charset="0"/>
                <a:ea typeface="Noto Sans TC" pitchFamily="34" charset="-122"/>
                <a:cs typeface="Noto Sans TC" pitchFamily="34" charset="-120"/>
              </a:rPr>
              <a:t>Depth-First Search (DFS):</a:t>
            </a:r>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 Explores as far as possible along each branch before backtracking.</a:t>
            </a:r>
            <a:endParaRPr lang="en-US" sz="1550" dirty="0"/>
          </a:p>
        </p:txBody>
      </p:sp>
      <p:sp>
        <p:nvSpPr>
          <p:cNvPr id="8" name="Text 6"/>
          <p:cNvSpPr/>
          <p:nvPr/>
        </p:nvSpPr>
        <p:spPr>
          <a:xfrm>
            <a:off x="793790" y="5812631"/>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0D6DE"/>
                </a:solidFill>
                <a:latin typeface="Noto Sans TC" pitchFamily="34" charset="0"/>
                <a:ea typeface="Noto Sans TC" pitchFamily="34" charset="-122"/>
                <a:cs typeface="Noto Sans TC" pitchFamily="34" charset="-120"/>
              </a:rPr>
              <a:t>Uniform Cost Search (UCS):</a:t>
            </a:r>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 Finds the least-cost path in a weighted graph.</a:t>
            </a:r>
            <a:endParaRPr lang="en-US" sz="1550" dirty="0"/>
          </a:p>
        </p:txBody>
      </p:sp>
      <p:sp>
        <p:nvSpPr>
          <p:cNvPr id="9" name="Text 7"/>
          <p:cNvSpPr/>
          <p:nvPr/>
        </p:nvSpPr>
        <p:spPr>
          <a:xfrm>
            <a:off x="7564874" y="3081457"/>
            <a:ext cx="3351371" cy="310158"/>
          </a:xfrm>
          <a:prstGeom prst="rect">
            <a:avLst/>
          </a:prstGeom>
          <a:noFill/>
          <a:ln/>
        </p:spPr>
        <p:txBody>
          <a:bodyPr wrap="none" lIns="0" tIns="0" rIns="0" bIns="0" rtlCol="0" anchor="t"/>
          <a:lstStyle/>
          <a:p>
            <a:pPr algn="l" indent="0" marL="0">
              <a:lnSpc>
                <a:spcPts val="2400"/>
              </a:lnSpc>
              <a:buNone/>
            </a:pPr>
            <a:r>
              <a:rPr lang="en-US" sz="1950" dirty="0">
                <a:solidFill>
                  <a:srgbClr val="97B8FF"/>
                </a:solidFill>
                <a:latin typeface="Sora Medium" pitchFamily="34" charset="0"/>
                <a:ea typeface="Sora Medium" pitchFamily="34" charset="-122"/>
                <a:cs typeface="Sora Medium" pitchFamily="34" charset="-120"/>
              </a:rPr>
              <a:t>Heuristic and Local Search</a:t>
            </a:r>
            <a:endParaRPr lang="en-US" sz="1950" dirty="0"/>
          </a:p>
        </p:txBody>
      </p:sp>
      <p:sp>
        <p:nvSpPr>
          <p:cNvPr id="10" name="Text 8"/>
          <p:cNvSpPr/>
          <p:nvPr/>
        </p:nvSpPr>
        <p:spPr>
          <a:xfrm>
            <a:off x="7564874" y="3589973"/>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For more complex problems, heuristics guide the search, while local search optimizes within a limited neighborhood.</a:t>
            </a:r>
            <a:endParaRPr lang="en-US" sz="1550" dirty="0"/>
          </a:p>
        </p:txBody>
      </p:sp>
      <p:sp>
        <p:nvSpPr>
          <p:cNvPr id="11" name="Text 9"/>
          <p:cNvSpPr/>
          <p:nvPr/>
        </p:nvSpPr>
        <p:spPr>
          <a:xfrm>
            <a:off x="7564874" y="4403646"/>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0D6DE"/>
                </a:solidFill>
                <a:latin typeface="Noto Sans TC" pitchFamily="34" charset="0"/>
                <a:ea typeface="Noto Sans TC" pitchFamily="34" charset="-122"/>
                <a:cs typeface="Noto Sans TC" pitchFamily="34" charset="-120"/>
              </a:rPr>
              <a:t>A* Search:</a:t>
            </a:r>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 Combines UCS with heuristic estimates for efficient optimal pathfinding.</a:t>
            </a:r>
            <a:endParaRPr lang="en-US" sz="1550" dirty="0"/>
          </a:p>
        </p:txBody>
      </p:sp>
      <p:sp>
        <p:nvSpPr>
          <p:cNvPr id="12" name="Text 10"/>
          <p:cNvSpPr/>
          <p:nvPr/>
        </p:nvSpPr>
        <p:spPr>
          <a:xfrm>
            <a:off x="7564874" y="5108138"/>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0D6DE"/>
                </a:solidFill>
                <a:latin typeface="Noto Sans TC" pitchFamily="34" charset="0"/>
                <a:ea typeface="Noto Sans TC" pitchFamily="34" charset="-122"/>
                <a:cs typeface="Noto Sans TC" pitchFamily="34" charset="-120"/>
              </a:rPr>
              <a:t>Hill Climbing:</a:t>
            </a:r>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 Iteratively moves towards a better solution by making small changes.</a:t>
            </a:r>
            <a:endParaRPr lang="en-US" sz="1550" dirty="0"/>
          </a:p>
        </p:txBody>
      </p:sp>
      <p:sp>
        <p:nvSpPr>
          <p:cNvPr id="13" name="Text 11"/>
          <p:cNvSpPr/>
          <p:nvPr/>
        </p:nvSpPr>
        <p:spPr>
          <a:xfrm>
            <a:off x="7564874" y="5812631"/>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0D6DE"/>
                </a:solidFill>
                <a:latin typeface="Noto Sans TC" pitchFamily="34" charset="0"/>
                <a:ea typeface="Noto Sans TC" pitchFamily="34" charset="-122"/>
                <a:cs typeface="Noto Sans TC" pitchFamily="34" charset="-120"/>
              </a:rPr>
              <a:t>Simulated Annealing:</a:t>
            </a:r>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 Escapes local optima by allowing "bad" moves with decreasing probability.</a:t>
            </a:r>
            <a:endParaRPr lang="en-US" sz="1550" dirty="0"/>
          </a:p>
        </p:txBody>
      </p:sp>
      <p:sp>
        <p:nvSpPr>
          <p:cNvPr id="14" name="Text 12"/>
          <p:cNvSpPr/>
          <p:nvPr/>
        </p:nvSpPr>
        <p:spPr>
          <a:xfrm>
            <a:off x="7564874" y="6517124"/>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0D6DE"/>
                </a:solidFill>
                <a:latin typeface="Noto Sans TC" pitchFamily="34" charset="0"/>
                <a:ea typeface="Noto Sans TC" pitchFamily="34" charset="-122"/>
                <a:cs typeface="Noto Sans TC" pitchFamily="34" charset="-120"/>
              </a:rPr>
              <a:t>Genetic Algorithms:</a:t>
            </a:r>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 Inspired by natural selection for optimization and search.</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59054"/>
            <a:ext cx="12815649" cy="620078"/>
          </a:xfrm>
          <a:prstGeom prst="rect">
            <a:avLst/>
          </a:prstGeom>
          <a:noFill/>
          <a:ln/>
        </p:spPr>
        <p:txBody>
          <a:bodyPr wrap="none" lIns="0" tIns="0" rIns="0" bIns="0" rtlCol="0" anchor="t"/>
          <a:lstStyle/>
          <a:p>
            <a:pPr algn="l" indent="0" marL="0">
              <a:lnSpc>
                <a:spcPts val="4850"/>
              </a:lnSpc>
              <a:buNone/>
            </a:pPr>
            <a:r>
              <a:rPr lang="en-US" sz="3900" dirty="0">
                <a:solidFill>
                  <a:srgbClr val="97B8FF"/>
                </a:solidFill>
                <a:latin typeface="Sora Medium" pitchFamily="34" charset="0"/>
                <a:ea typeface="Sora Medium" pitchFamily="34" charset="-122"/>
                <a:cs typeface="Sora Medium" pitchFamily="34" charset="-120"/>
              </a:rPr>
              <a:t>Strategic Decisions: Game Playing and Constraints</a:t>
            </a:r>
            <a:endParaRPr lang="en-US" sz="3900" dirty="0"/>
          </a:p>
        </p:txBody>
      </p:sp>
      <p:sp>
        <p:nvSpPr>
          <p:cNvPr id="3" name="Text 1"/>
          <p:cNvSpPr/>
          <p:nvPr/>
        </p:nvSpPr>
        <p:spPr>
          <a:xfrm>
            <a:off x="793790" y="297596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Understanding how AI plays games and solves constraint problems provided insights into adversarial search and logical reasoning. These concepts are fundamental to building intelligent opponents and optimizing resource allocation.</a:t>
            </a:r>
            <a:endParaRPr lang="en-US" sz="1550" dirty="0"/>
          </a:p>
        </p:txBody>
      </p:sp>
      <p:pic>
        <p:nvPicPr>
          <p:cNvPr id="4" name="Image 0" descr="preencoded.png">    </p:cNvPr>
          <p:cNvPicPr>
            <a:picLocks noChangeAspect="1"/>
          </p:cNvPicPr>
          <p:nvPr/>
        </p:nvPicPr>
        <p:blipFill>
          <a:blip r:embed="rId1"/>
          <a:stretch>
            <a:fillRect/>
          </a:stretch>
        </p:blipFill>
        <p:spPr>
          <a:xfrm>
            <a:off x="793790" y="3834289"/>
            <a:ext cx="496133" cy="496133"/>
          </a:xfrm>
          <a:prstGeom prst="rect">
            <a:avLst/>
          </a:prstGeom>
        </p:spPr>
      </p:pic>
      <p:sp>
        <p:nvSpPr>
          <p:cNvPr id="5" name="Text 2"/>
          <p:cNvSpPr/>
          <p:nvPr/>
        </p:nvSpPr>
        <p:spPr>
          <a:xfrm>
            <a:off x="793790" y="457842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Minimax Algorithm</a:t>
            </a:r>
            <a:endParaRPr lang="en-US" sz="1950" dirty="0"/>
          </a:p>
        </p:txBody>
      </p:sp>
      <p:sp>
        <p:nvSpPr>
          <p:cNvPr id="6" name="Text 3"/>
          <p:cNvSpPr/>
          <p:nvPr/>
        </p:nvSpPr>
        <p:spPr>
          <a:xfrm>
            <a:off x="793790" y="5007650"/>
            <a:ext cx="4182189" cy="95261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A decision-making algorithm for two-player games where players take turns and aim to minimize the maximum possible loss.</a:t>
            </a:r>
            <a:endParaRPr lang="en-US" sz="1550" dirty="0"/>
          </a:p>
        </p:txBody>
      </p:sp>
      <p:pic>
        <p:nvPicPr>
          <p:cNvPr id="7" name="Image 1" descr="preencoded.png">    </p:cNvPr>
          <p:cNvPicPr>
            <a:picLocks noChangeAspect="1"/>
          </p:cNvPicPr>
          <p:nvPr/>
        </p:nvPicPr>
        <p:blipFill>
          <a:blip r:embed="rId2"/>
          <a:stretch>
            <a:fillRect/>
          </a:stretch>
        </p:blipFill>
        <p:spPr>
          <a:xfrm>
            <a:off x="5223986" y="3834289"/>
            <a:ext cx="496133" cy="496133"/>
          </a:xfrm>
          <a:prstGeom prst="rect">
            <a:avLst/>
          </a:prstGeom>
        </p:spPr>
      </p:pic>
      <p:sp>
        <p:nvSpPr>
          <p:cNvPr id="8" name="Text 4"/>
          <p:cNvSpPr/>
          <p:nvPr/>
        </p:nvSpPr>
        <p:spPr>
          <a:xfrm>
            <a:off x="5223986" y="457842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Alpha-Beta Pruning</a:t>
            </a:r>
            <a:endParaRPr lang="en-US" sz="1950" dirty="0"/>
          </a:p>
        </p:txBody>
      </p:sp>
      <p:sp>
        <p:nvSpPr>
          <p:cNvPr id="9" name="Text 5"/>
          <p:cNvSpPr/>
          <p:nvPr/>
        </p:nvSpPr>
        <p:spPr>
          <a:xfrm>
            <a:off x="5223986" y="5007650"/>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An optimization technique for Minimax, reducing the number of nodes that need to be evaluated in the search tree.</a:t>
            </a:r>
            <a:endParaRPr lang="en-US" sz="1550" dirty="0"/>
          </a:p>
        </p:txBody>
      </p:sp>
      <p:pic>
        <p:nvPicPr>
          <p:cNvPr id="10" name="Image 2" descr="preencoded.png">    </p:cNvPr>
          <p:cNvPicPr>
            <a:picLocks noChangeAspect="1"/>
          </p:cNvPicPr>
          <p:nvPr/>
        </p:nvPicPr>
        <p:blipFill>
          <a:blip r:embed="rId3"/>
          <a:stretch>
            <a:fillRect/>
          </a:stretch>
        </p:blipFill>
        <p:spPr>
          <a:xfrm>
            <a:off x="9654302" y="3834289"/>
            <a:ext cx="496133" cy="496133"/>
          </a:xfrm>
          <a:prstGeom prst="rect">
            <a:avLst/>
          </a:prstGeom>
        </p:spPr>
      </p:pic>
      <p:sp>
        <p:nvSpPr>
          <p:cNvPr id="11" name="Text 6"/>
          <p:cNvSpPr/>
          <p:nvPr/>
        </p:nvSpPr>
        <p:spPr>
          <a:xfrm>
            <a:off x="9654302" y="4578429"/>
            <a:ext cx="4182308" cy="620316"/>
          </a:xfrm>
          <a:prstGeom prst="rect">
            <a:avLst/>
          </a:prstGeom>
          <a:noFill/>
          <a:ln/>
        </p:spPr>
        <p:txBody>
          <a:bodyPr wrap="squar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Constraint Satisfaction Problems (CSP)</a:t>
            </a:r>
            <a:endParaRPr lang="en-US" sz="1950" dirty="0"/>
          </a:p>
        </p:txBody>
      </p:sp>
      <p:sp>
        <p:nvSpPr>
          <p:cNvPr id="12" name="Text 7"/>
          <p:cNvSpPr/>
          <p:nvPr/>
        </p:nvSpPr>
        <p:spPr>
          <a:xfrm>
            <a:off x="9654302" y="5317808"/>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Framework for modeling and solving problems by finding a state that satisfies a given set of constraints or conditions.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3510" y="318611"/>
            <a:ext cx="11326177" cy="362188"/>
          </a:xfrm>
          <a:prstGeom prst="rect">
            <a:avLst/>
          </a:prstGeom>
          <a:noFill/>
          <a:ln/>
        </p:spPr>
        <p:txBody>
          <a:bodyPr wrap="none" lIns="0" tIns="0" rIns="0" bIns="0" rtlCol="0" anchor="t"/>
          <a:lstStyle/>
          <a:p>
            <a:pPr algn="l" indent="0" marL="0">
              <a:lnSpc>
                <a:spcPts val="2850"/>
              </a:lnSpc>
              <a:buNone/>
            </a:pPr>
            <a:r>
              <a:rPr lang="en-US" sz="2250" dirty="0">
                <a:solidFill>
                  <a:srgbClr val="97B8FF"/>
                </a:solidFill>
                <a:latin typeface="Sora Medium" pitchFamily="34" charset="0"/>
                <a:ea typeface="Sora Medium" pitchFamily="34" charset="-122"/>
                <a:cs typeface="Sora Medium" pitchFamily="34" charset="-120"/>
              </a:rPr>
              <a:t>Learning from Experience: Reinforcement Learning &amp; Probabilistic Reasoning</a:t>
            </a:r>
            <a:endParaRPr lang="en-US" sz="2250" dirty="0"/>
          </a:p>
        </p:txBody>
      </p:sp>
      <p:sp>
        <p:nvSpPr>
          <p:cNvPr id="3" name="Text 1"/>
          <p:cNvSpPr/>
          <p:nvPr/>
        </p:nvSpPr>
        <p:spPr>
          <a:xfrm>
            <a:off x="463510" y="912495"/>
            <a:ext cx="13703379" cy="185261"/>
          </a:xfrm>
          <a:prstGeom prst="rect">
            <a:avLst/>
          </a:prstGeom>
          <a:noFill/>
          <a:ln/>
        </p:spPr>
        <p:txBody>
          <a:bodyPr wrap="none" lIns="0" tIns="0" rIns="0" bIns="0" rtlCol="0" anchor="t"/>
          <a:lstStyle/>
          <a:p>
            <a:pPr algn="l" indent="0" marL="0">
              <a:lnSpc>
                <a:spcPts val="1450"/>
              </a:lnSpc>
              <a:buNone/>
            </a:pPr>
            <a:r>
              <a:rPr lang="en-US" sz="900" dirty="0">
                <a:solidFill>
                  <a:srgbClr val="E0D6DE"/>
                </a:solidFill>
                <a:latin typeface="Noto Sans TC" pitchFamily="34" charset="0"/>
                <a:ea typeface="Noto Sans TC" pitchFamily="34" charset="-122"/>
                <a:cs typeface="Noto Sans TC" pitchFamily="34" charset="-120"/>
              </a:rPr>
              <a:t>The course delved into how AI agents learn through interaction and how they handle uncertainty, crucial for real-world applications where information is often incomplete or noisy.</a:t>
            </a:r>
            <a:endParaRPr lang="en-US" sz="900" dirty="0"/>
          </a:p>
        </p:txBody>
      </p:sp>
      <p:pic>
        <p:nvPicPr>
          <p:cNvPr id="4" name="Image 0" descr="preencoded.png">    </p:cNvPr>
          <p:cNvPicPr>
            <a:picLocks noChangeAspect="1"/>
          </p:cNvPicPr>
          <p:nvPr/>
        </p:nvPicPr>
        <p:blipFill>
          <a:blip r:embed="rId1"/>
          <a:stretch>
            <a:fillRect/>
          </a:stretch>
        </p:blipFill>
        <p:spPr>
          <a:xfrm>
            <a:off x="463510" y="1358503"/>
            <a:ext cx="6710362" cy="6710363"/>
          </a:xfrm>
          <a:prstGeom prst="rect">
            <a:avLst/>
          </a:prstGeom>
        </p:spPr>
      </p:pic>
      <p:sp>
        <p:nvSpPr>
          <p:cNvPr id="5" name="Text 2"/>
          <p:cNvSpPr/>
          <p:nvPr/>
        </p:nvSpPr>
        <p:spPr>
          <a:xfrm>
            <a:off x="463510" y="8199239"/>
            <a:ext cx="1779151" cy="181094"/>
          </a:xfrm>
          <a:prstGeom prst="rect">
            <a:avLst/>
          </a:prstGeom>
          <a:noFill/>
          <a:ln/>
        </p:spPr>
        <p:txBody>
          <a:bodyPr wrap="none" lIns="0" tIns="0" rIns="0" bIns="0" rtlCol="0" anchor="t"/>
          <a:lstStyle/>
          <a:p>
            <a:pPr algn="l" indent="0" marL="0">
              <a:lnSpc>
                <a:spcPts val="1400"/>
              </a:lnSpc>
              <a:buNone/>
            </a:pPr>
            <a:r>
              <a:rPr lang="en-US" sz="1100" dirty="0">
                <a:solidFill>
                  <a:srgbClr val="97B8FF"/>
                </a:solidFill>
                <a:latin typeface="Sora Medium" pitchFamily="34" charset="0"/>
                <a:ea typeface="Sora Medium" pitchFamily="34" charset="-122"/>
                <a:cs typeface="Sora Medium" pitchFamily="34" charset="-120"/>
              </a:rPr>
              <a:t>Reinforcement Learning</a:t>
            </a:r>
            <a:endParaRPr lang="en-US" sz="1100" dirty="0"/>
          </a:p>
        </p:txBody>
      </p:sp>
      <p:sp>
        <p:nvSpPr>
          <p:cNvPr id="6" name="Text 3"/>
          <p:cNvSpPr/>
          <p:nvPr/>
        </p:nvSpPr>
        <p:spPr>
          <a:xfrm>
            <a:off x="463510" y="8496181"/>
            <a:ext cx="6710362" cy="185261"/>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E0D6DE"/>
                </a:solidFill>
                <a:latin typeface="Noto Sans TC" pitchFamily="34" charset="0"/>
                <a:ea typeface="Noto Sans TC" pitchFamily="34" charset="-122"/>
                <a:cs typeface="Noto Sans TC" pitchFamily="34" charset="-120"/>
              </a:rPr>
              <a:t>Bellman Equation:</a:t>
            </a:r>
            <a:pPr algn="l" indent="0" marL="0">
              <a:lnSpc>
                <a:spcPts val="1450"/>
              </a:lnSpc>
              <a:buNone/>
            </a:pPr>
            <a:r>
              <a:rPr lang="en-US" sz="900" dirty="0">
                <a:solidFill>
                  <a:srgbClr val="E0D6DE"/>
                </a:solidFill>
                <a:latin typeface="Noto Sans TC" pitchFamily="34" charset="0"/>
                <a:ea typeface="Noto Sans TC" pitchFamily="34" charset="-122"/>
                <a:cs typeface="Noto Sans TC" pitchFamily="34" charset="-120"/>
              </a:rPr>
              <a:t> Fundamental to dynamic programming and reinforcement learning, describing value functions.</a:t>
            </a:r>
            <a:endParaRPr lang="en-US" sz="900" dirty="0"/>
          </a:p>
        </p:txBody>
      </p:sp>
      <p:sp>
        <p:nvSpPr>
          <p:cNvPr id="7" name="Text 4"/>
          <p:cNvSpPr/>
          <p:nvPr/>
        </p:nvSpPr>
        <p:spPr>
          <a:xfrm>
            <a:off x="463510" y="8721923"/>
            <a:ext cx="6710362" cy="185261"/>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E0D6DE"/>
                </a:solidFill>
                <a:latin typeface="Noto Sans TC" pitchFamily="34" charset="0"/>
                <a:ea typeface="Noto Sans TC" pitchFamily="34" charset="-122"/>
                <a:cs typeface="Noto Sans TC" pitchFamily="34" charset="-120"/>
              </a:rPr>
              <a:t>Value Iteration &amp; Policy Iteration:</a:t>
            </a:r>
            <a:pPr algn="l" indent="0" marL="0">
              <a:lnSpc>
                <a:spcPts val="1450"/>
              </a:lnSpc>
              <a:buNone/>
            </a:pPr>
            <a:r>
              <a:rPr lang="en-US" sz="900" dirty="0">
                <a:solidFill>
                  <a:srgbClr val="E0D6DE"/>
                </a:solidFill>
                <a:latin typeface="Noto Sans TC" pitchFamily="34" charset="0"/>
                <a:ea typeface="Noto Sans TC" pitchFamily="34" charset="-122"/>
                <a:cs typeface="Noto Sans TC" pitchFamily="34" charset="-120"/>
              </a:rPr>
              <a:t> Algorithms for solving Markov Decision Processes (MDPs) by finding optimal policies.</a:t>
            </a:r>
            <a:endParaRPr lang="en-US" sz="900" dirty="0"/>
          </a:p>
        </p:txBody>
      </p:sp>
      <p:pic>
        <p:nvPicPr>
          <p:cNvPr id="8" name="Image 1" descr="preencoded.png">    </p:cNvPr>
          <p:cNvPicPr>
            <a:picLocks noChangeAspect="1"/>
          </p:cNvPicPr>
          <p:nvPr/>
        </p:nvPicPr>
        <p:blipFill>
          <a:blip r:embed="rId2"/>
          <a:stretch>
            <a:fillRect/>
          </a:stretch>
        </p:blipFill>
        <p:spPr>
          <a:xfrm>
            <a:off x="7464147" y="1358503"/>
            <a:ext cx="6710362" cy="6710363"/>
          </a:xfrm>
          <a:prstGeom prst="rect">
            <a:avLst/>
          </a:prstGeom>
        </p:spPr>
      </p:pic>
      <p:sp>
        <p:nvSpPr>
          <p:cNvPr id="9" name="Text 5"/>
          <p:cNvSpPr/>
          <p:nvPr/>
        </p:nvSpPr>
        <p:spPr>
          <a:xfrm>
            <a:off x="7464147" y="8199239"/>
            <a:ext cx="1760458" cy="181094"/>
          </a:xfrm>
          <a:prstGeom prst="rect">
            <a:avLst/>
          </a:prstGeom>
          <a:noFill/>
          <a:ln/>
        </p:spPr>
        <p:txBody>
          <a:bodyPr wrap="none" lIns="0" tIns="0" rIns="0" bIns="0" rtlCol="0" anchor="t"/>
          <a:lstStyle/>
          <a:p>
            <a:pPr algn="l" indent="0" marL="0">
              <a:lnSpc>
                <a:spcPts val="1400"/>
              </a:lnSpc>
              <a:buNone/>
            </a:pPr>
            <a:r>
              <a:rPr lang="en-US" sz="1100" dirty="0">
                <a:solidFill>
                  <a:srgbClr val="97B8FF"/>
                </a:solidFill>
                <a:latin typeface="Sora Medium" pitchFamily="34" charset="0"/>
                <a:ea typeface="Sora Medium" pitchFamily="34" charset="-122"/>
                <a:cs typeface="Sora Medium" pitchFamily="34" charset="-120"/>
              </a:rPr>
              <a:t>Probabilistic Reasoning</a:t>
            </a:r>
            <a:endParaRPr lang="en-US" sz="1100" dirty="0"/>
          </a:p>
        </p:txBody>
      </p:sp>
      <p:sp>
        <p:nvSpPr>
          <p:cNvPr id="10" name="Text 6"/>
          <p:cNvSpPr/>
          <p:nvPr/>
        </p:nvSpPr>
        <p:spPr>
          <a:xfrm>
            <a:off x="7464147" y="8496181"/>
            <a:ext cx="6710362" cy="185261"/>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E0D6DE"/>
                </a:solidFill>
                <a:latin typeface="Noto Sans TC" pitchFamily="34" charset="0"/>
                <a:ea typeface="Noto Sans TC" pitchFamily="34" charset="-122"/>
                <a:cs typeface="Noto Sans TC" pitchFamily="34" charset="-120"/>
              </a:rPr>
              <a:t>Bayes’ Theorem:</a:t>
            </a:r>
            <a:pPr algn="l" indent="0" marL="0">
              <a:lnSpc>
                <a:spcPts val="1450"/>
              </a:lnSpc>
              <a:buNone/>
            </a:pPr>
            <a:r>
              <a:rPr lang="en-US" sz="900" dirty="0">
                <a:solidFill>
                  <a:srgbClr val="E0D6DE"/>
                </a:solidFill>
                <a:latin typeface="Noto Sans TC" pitchFamily="34" charset="0"/>
                <a:ea typeface="Noto Sans TC" pitchFamily="34" charset="-122"/>
                <a:cs typeface="Noto Sans TC" pitchFamily="34" charset="-120"/>
              </a:rPr>
              <a:t> Essential for reasoning under uncertainty, allowing us to update beliefs based on new evidence.</a:t>
            </a:r>
            <a:endParaRPr lang="en-US" sz="900" dirty="0"/>
          </a:p>
        </p:txBody>
      </p:sp>
      <p:sp>
        <p:nvSpPr>
          <p:cNvPr id="11" name="Text 7"/>
          <p:cNvSpPr/>
          <p:nvPr/>
        </p:nvSpPr>
        <p:spPr>
          <a:xfrm>
            <a:off x="7464147" y="8721923"/>
            <a:ext cx="6710362" cy="370523"/>
          </a:xfrm>
          <a:prstGeom prst="rect">
            <a:avLst/>
          </a:prstGeom>
          <a:noFill/>
          <a:ln/>
        </p:spPr>
        <p:txBody>
          <a:bodyPr wrap="square" lIns="0" tIns="0" rIns="0" bIns="0" rtlCol="0" anchor="t"/>
          <a:lstStyle/>
          <a:p>
            <a:pPr algn="l" marL="342900" indent="-342900">
              <a:lnSpc>
                <a:spcPts val="1450"/>
              </a:lnSpc>
              <a:buSzPct val="100000"/>
              <a:buChar char="•"/>
            </a:pPr>
            <a:r>
              <a:rPr lang="en-US" sz="900" b="1" dirty="0">
                <a:solidFill>
                  <a:srgbClr val="E0D6DE"/>
                </a:solidFill>
                <a:latin typeface="Noto Sans TC" pitchFamily="34" charset="0"/>
                <a:ea typeface="Noto Sans TC" pitchFamily="34" charset="-122"/>
                <a:cs typeface="Noto Sans TC" pitchFamily="34" charset="-120"/>
              </a:rPr>
              <a:t>Hidden Markov Models (HMMs):</a:t>
            </a:r>
            <a:pPr algn="l" indent="0" marL="0">
              <a:lnSpc>
                <a:spcPts val="1450"/>
              </a:lnSpc>
              <a:buNone/>
            </a:pPr>
            <a:r>
              <a:rPr lang="en-US" sz="900" dirty="0">
                <a:solidFill>
                  <a:srgbClr val="E0D6DE"/>
                </a:solidFill>
                <a:latin typeface="Noto Sans TC" pitchFamily="34" charset="0"/>
                <a:ea typeface="Noto Sans TC" pitchFamily="34" charset="-122"/>
                <a:cs typeface="Noto Sans TC" pitchFamily="34" charset="-120"/>
              </a:rPr>
              <a:t> For modeling systems with unobserved states, applied in speech recognition and bioinformatics.</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1752" y="468630"/>
            <a:ext cx="7144226" cy="532567"/>
          </a:xfrm>
          <a:prstGeom prst="rect">
            <a:avLst/>
          </a:prstGeom>
          <a:noFill/>
          <a:ln/>
        </p:spPr>
        <p:txBody>
          <a:bodyPr wrap="none" lIns="0" tIns="0" rIns="0" bIns="0" rtlCol="0" anchor="t"/>
          <a:lstStyle/>
          <a:p>
            <a:pPr algn="l" indent="0" marL="0">
              <a:lnSpc>
                <a:spcPts val="4150"/>
              </a:lnSpc>
              <a:buNone/>
            </a:pPr>
            <a:r>
              <a:rPr lang="en-US" sz="3350" dirty="0">
                <a:solidFill>
                  <a:srgbClr val="97B8FF"/>
                </a:solidFill>
                <a:latin typeface="Sora Medium" pitchFamily="34" charset="0"/>
                <a:ea typeface="Sora Medium" pitchFamily="34" charset="-122"/>
                <a:cs typeface="Sora Medium" pitchFamily="34" charset="-120"/>
              </a:rPr>
              <a:t>Hands-On Application: Lab Work</a:t>
            </a:r>
            <a:endParaRPr lang="en-US" sz="3350" dirty="0"/>
          </a:p>
        </p:txBody>
      </p:sp>
      <p:sp>
        <p:nvSpPr>
          <p:cNvPr id="3" name="Text 1"/>
          <p:cNvSpPr/>
          <p:nvPr/>
        </p:nvSpPr>
        <p:spPr>
          <a:xfrm>
            <a:off x="681752" y="1342073"/>
            <a:ext cx="13266896" cy="545544"/>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The lab sessions were instrumental in solidifying theoretical concepts. We translated algorithms into Python code, observing their behavior and performance firsthand, and gaining invaluable debugging and problem-solving skills.</a:t>
            </a:r>
            <a:endParaRPr lang="en-US" sz="1300" dirty="0"/>
          </a:p>
        </p:txBody>
      </p:sp>
      <p:pic>
        <p:nvPicPr>
          <p:cNvPr id="4" name="Image 0" descr="preencoded.png">    </p:cNvPr>
          <p:cNvPicPr>
            <a:picLocks noChangeAspect="1"/>
          </p:cNvPicPr>
          <p:nvPr/>
        </p:nvPicPr>
        <p:blipFill>
          <a:blip r:embed="rId1"/>
          <a:stretch>
            <a:fillRect/>
          </a:stretch>
        </p:blipFill>
        <p:spPr>
          <a:xfrm>
            <a:off x="689372" y="2190869"/>
            <a:ext cx="4326255" cy="4326255"/>
          </a:xfrm>
          <a:prstGeom prst="rect">
            <a:avLst/>
          </a:prstGeom>
        </p:spPr>
      </p:pic>
      <p:pic>
        <p:nvPicPr>
          <p:cNvPr id="5" name="Image 1" descr="preencoded.png">    </p:cNvPr>
          <p:cNvPicPr>
            <a:picLocks noChangeAspect="1"/>
          </p:cNvPicPr>
          <p:nvPr/>
        </p:nvPicPr>
        <p:blipFill>
          <a:blip r:embed="rId2"/>
          <a:stretch>
            <a:fillRect/>
          </a:stretch>
        </p:blipFill>
        <p:spPr>
          <a:xfrm>
            <a:off x="5151953" y="2190869"/>
            <a:ext cx="4326374" cy="4326374"/>
          </a:xfrm>
          <a:prstGeom prst="rect">
            <a:avLst/>
          </a:prstGeom>
        </p:spPr>
      </p:pic>
      <p:pic>
        <p:nvPicPr>
          <p:cNvPr id="6" name="Image 2" descr="preencoded.png">    </p:cNvPr>
          <p:cNvPicPr>
            <a:picLocks noChangeAspect="1"/>
          </p:cNvPicPr>
          <p:nvPr/>
        </p:nvPicPr>
        <p:blipFill>
          <a:blip r:embed="rId3"/>
          <a:stretch>
            <a:fillRect/>
          </a:stretch>
        </p:blipFill>
        <p:spPr>
          <a:xfrm>
            <a:off x="9614654" y="2190869"/>
            <a:ext cx="4326374" cy="4326374"/>
          </a:xfrm>
          <a:prstGeom prst="rect">
            <a:avLst/>
          </a:prstGeom>
        </p:spPr>
      </p:pic>
      <p:sp>
        <p:nvSpPr>
          <p:cNvPr id="7" name="Shape 2"/>
          <p:cNvSpPr/>
          <p:nvPr/>
        </p:nvSpPr>
        <p:spPr>
          <a:xfrm>
            <a:off x="681752" y="6820495"/>
            <a:ext cx="383500" cy="383500"/>
          </a:xfrm>
          <a:prstGeom prst="roundRect">
            <a:avLst>
              <a:gd name="adj" fmla="val 6667"/>
            </a:avLst>
          </a:prstGeom>
          <a:solidFill>
            <a:srgbClr val="26262B"/>
          </a:solidFill>
          <a:ln/>
        </p:spPr>
      </p:sp>
      <p:pic>
        <p:nvPicPr>
          <p:cNvPr id="8" name="Image 3" descr="preencoded.png">    </p:cNvPr>
          <p:cNvPicPr>
            <a:picLocks noChangeAspect="1"/>
          </p:cNvPicPr>
          <p:nvPr/>
        </p:nvPicPr>
        <p:blipFill>
          <a:blip r:embed="rId4"/>
          <a:stretch>
            <a:fillRect/>
          </a:stretch>
        </p:blipFill>
        <p:spPr>
          <a:xfrm>
            <a:off x="745629" y="6852404"/>
            <a:ext cx="255627" cy="319564"/>
          </a:xfrm>
          <a:prstGeom prst="rect">
            <a:avLst/>
          </a:prstGeom>
        </p:spPr>
      </p:pic>
      <p:sp>
        <p:nvSpPr>
          <p:cNvPr id="9" name="Text 3"/>
          <p:cNvSpPr/>
          <p:nvPr/>
        </p:nvSpPr>
        <p:spPr>
          <a:xfrm>
            <a:off x="1235631" y="6879074"/>
            <a:ext cx="3603427" cy="266224"/>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Implementing Search Algorithms</a:t>
            </a:r>
            <a:endParaRPr lang="en-US" sz="1650" dirty="0"/>
          </a:p>
        </p:txBody>
      </p:sp>
      <p:sp>
        <p:nvSpPr>
          <p:cNvPr id="10" name="Text 4"/>
          <p:cNvSpPr/>
          <p:nvPr/>
        </p:nvSpPr>
        <p:spPr>
          <a:xfrm>
            <a:off x="1235631" y="7247453"/>
            <a:ext cx="3726418" cy="545544"/>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Coding BFS, DFS, A*, and others to navigate mazes and solve puzzles.</a:t>
            </a:r>
            <a:endParaRPr lang="en-US" sz="1300" dirty="0"/>
          </a:p>
        </p:txBody>
      </p:sp>
      <p:sp>
        <p:nvSpPr>
          <p:cNvPr id="11" name="Shape 5"/>
          <p:cNvSpPr/>
          <p:nvPr/>
        </p:nvSpPr>
        <p:spPr>
          <a:xfrm>
            <a:off x="5175052" y="6820495"/>
            <a:ext cx="383500" cy="383500"/>
          </a:xfrm>
          <a:prstGeom prst="roundRect">
            <a:avLst>
              <a:gd name="adj" fmla="val 6667"/>
            </a:avLst>
          </a:prstGeom>
          <a:solidFill>
            <a:srgbClr val="26262B"/>
          </a:solidFill>
          <a:ln/>
        </p:spPr>
      </p:sp>
      <p:pic>
        <p:nvPicPr>
          <p:cNvPr id="12" name="Image 4" descr="preencoded.png">    </p:cNvPr>
          <p:cNvPicPr>
            <a:picLocks noChangeAspect="1"/>
          </p:cNvPicPr>
          <p:nvPr/>
        </p:nvPicPr>
        <p:blipFill>
          <a:blip r:embed="rId5"/>
          <a:stretch>
            <a:fillRect/>
          </a:stretch>
        </p:blipFill>
        <p:spPr>
          <a:xfrm>
            <a:off x="5238929" y="6852404"/>
            <a:ext cx="255627" cy="319564"/>
          </a:xfrm>
          <a:prstGeom prst="rect">
            <a:avLst/>
          </a:prstGeom>
        </p:spPr>
      </p:pic>
      <p:sp>
        <p:nvSpPr>
          <p:cNvPr id="13" name="Text 6"/>
          <p:cNvSpPr/>
          <p:nvPr/>
        </p:nvSpPr>
        <p:spPr>
          <a:xfrm>
            <a:off x="5728930" y="6879074"/>
            <a:ext cx="3708916" cy="266224"/>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Testing Performance and Behavior</a:t>
            </a:r>
            <a:endParaRPr lang="en-US" sz="1650" dirty="0"/>
          </a:p>
        </p:txBody>
      </p:sp>
      <p:sp>
        <p:nvSpPr>
          <p:cNvPr id="14" name="Text 7"/>
          <p:cNvSpPr/>
          <p:nvPr/>
        </p:nvSpPr>
        <p:spPr>
          <a:xfrm>
            <a:off x="5728930" y="7247453"/>
            <a:ext cx="3726418" cy="545544"/>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Analyzing the efficiency and outcomes of different algorithmic approaches.</a:t>
            </a:r>
            <a:endParaRPr lang="en-US" sz="1300" dirty="0"/>
          </a:p>
        </p:txBody>
      </p:sp>
      <p:sp>
        <p:nvSpPr>
          <p:cNvPr id="15" name="Shape 8"/>
          <p:cNvSpPr/>
          <p:nvPr/>
        </p:nvSpPr>
        <p:spPr>
          <a:xfrm>
            <a:off x="9668351" y="6820495"/>
            <a:ext cx="383500" cy="383500"/>
          </a:xfrm>
          <a:prstGeom prst="roundRect">
            <a:avLst>
              <a:gd name="adj" fmla="val 6667"/>
            </a:avLst>
          </a:prstGeom>
          <a:solidFill>
            <a:srgbClr val="26262B"/>
          </a:solidFill>
          <a:ln/>
        </p:spPr>
      </p:sp>
      <p:pic>
        <p:nvPicPr>
          <p:cNvPr id="16" name="Image 5" descr="preencoded.png">    </p:cNvPr>
          <p:cNvPicPr>
            <a:picLocks noChangeAspect="1"/>
          </p:cNvPicPr>
          <p:nvPr/>
        </p:nvPicPr>
        <p:blipFill>
          <a:blip r:embed="rId6"/>
          <a:stretch>
            <a:fillRect/>
          </a:stretch>
        </p:blipFill>
        <p:spPr>
          <a:xfrm>
            <a:off x="9732228" y="6852404"/>
            <a:ext cx="255627" cy="319564"/>
          </a:xfrm>
          <a:prstGeom prst="rect">
            <a:avLst/>
          </a:prstGeom>
        </p:spPr>
      </p:pic>
      <p:sp>
        <p:nvSpPr>
          <p:cNvPr id="17" name="Text 9"/>
          <p:cNvSpPr/>
          <p:nvPr/>
        </p:nvSpPr>
        <p:spPr>
          <a:xfrm>
            <a:off x="10222230" y="6879074"/>
            <a:ext cx="3726418" cy="532448"/>
          </a:xfrm>
          <a:prstGeom prst="rect">
            <a:avLst/>
          </a:prstGeom>
          <a:noFill/>
          <a:ln/>
        </p:spPr>
        <p:txBody>
          <a:bodyPr wrap="squar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Experimenting with Logic and Planning</a:t>
            </a:r>
            <a:endParaRPr lang="en-US" sz="1650" dirty="0"/>
          </a:p>
        </p:txBody>
      </p:sp>
      <p:sp>
        <p:nvSpPr>
          <p:cNvPr id="18" name="Text 10"/>
          <p:cNvSpPr/>
          <p:nvPr/>
        </p:nvSpPr>
        <p:spPr>
          <a:xfrm>
            <a:off x="10222230" y="7513677"/>
            <a:ext cx="3726418" cy="545544"/>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Applying logical reasoning and planning techniques to agent behaviors.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98352"/>
            <a:ext cx="8441769" cy="620078"/>
          </a:xfrm>
          <a:prstGeom prst="rect">
            <a:avLst/>
          </a:prstGeom>
          <a:noFill/>
          <a:ln/>
        </p:spPr>
        <p:txBody>
          <a:bodyPr wrap="none" lIns="0" tIns="0" rIns="0" bIns="0" rtlCol="0" anchor="t"/>
          <a:lstStyle/>
          <a:p>
            <a:pPr algn="l" indent="0" marL="0">
              <a:lnSpc>
                <a:spcPts val="4850"/>
              </a:lnSpc>
              <a:buNone/>
            </a:pPr>
            <a:r>
              <a:rPr lang="en-US" sz="3900" dirty="0">
                <a:solidFill>
                  <a:srgbClr val="97B8FF"/>
                </a:solidFill>
                <a:latin typeface="Sora Medium" pitchFamily="34" charset="0"/>
                <a:ea typeface="Sora Medium" pitchFamily="34" charset="-122"/>
                <a:cs typeface="Sora Medium" pitchFamily="34" charset="-120"/>
              </a:rPr>
              <a:t>Game Projects I Built: AI in Action</a:t>
            </a:r>
            <a:endParaRPr lang="en-US" sz="3900" dirty="0"/>
          </a:p>
        </p:txBody>
      </p:sp>
      <p:sp>
        <p:nvSpPr>
          <p:cNvPr id="3" name="Text 1"/>
          <p:cNvSpPr/>
          <p:nvPr/>
        </p:nvSpPr>
        <p:spPr>
          <a:xfrm>
            <a:off x="793790" y="211526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culmination of our learning was reflected in the game projects, where we integrated various AI algorithms to create intelligent gameplay experiences. These projects brought theoretical concepts to life, demonstrating their practical utility.</a:t>
            </a:r>
            <a:endParaRPr lang="en-US" sz="1550" dirty="0"/>
          </a:p>
        </p:txBody>
      </p:sp>
      <p:pic>
        <p:nvPicPr>
          <p:cNvPr id="4" name="Image 0" descr="preencoded.png">    </p:cNvPr>
          <p:cNvPicPr>
            <a:picLocks noChangeAspect="1"/>
          </p:cNvPicPr>
          <p:nvPr/>
        </p:nvPicPr>
        <p:blipFill>
          <a:blip r:embed="rId1"/>
          <a:stretch>
            <a:fillRect/>
          </a:stretch>
        </p:blipFill>
        <p:spPr>
          <a:xfrm>
            <a:off x="793790" y="2973586"/>
            <a:ext cx="4182189" cy="2584728"/>
          </a:xfrm>
          <a:prstGeom prst="rect">
            <a:avLst/>
          </a:prstGeom>
        </p:spPr>
      </p:pic>
      <p:sp>
        <p:nvSpPr>
          <p:cNvPr id="5" name="Text 2"/>
          <p:cNvSpPr/>
          <p:nvPr/>
        </p:nvSpPr>
        <p:spPr>
          <a:xfrm>
            <a:off x="793790" y="5756672"/>
            <a:ext cx="4182189" cy="620316"/>
          </a:xfrm>
          <a:prstGeom prst="rect">
            <a:avLst/>
          </a:prstGeom>
          <a:noFill/>
          <a:ln/>
        </p:spPr>
        <p:txBody>
          <a:bodyPr wrap="squar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Tic Tac Toe with Minimax + Alpha-Beta</a:t>
            </a:r>
            <a:endParaRPr lang="en-US" sz="1950" dirty="0"/>
          </a:p>
        </p:txBody>
      </p:sp>
      <p:sp>
        <p:nvSpPr>
          <p:cNvPr id="6" name="Text 3"/>
          <p:cNvSpPr/>
          <p:nvPr/>
        </p:nvSpPr>
        <p:spPr>
          <a:xfrm>
            <a:off x="793790" y="6496050"/>
            <a:ext cx="4182189"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Implemented an unbeatable AI opponent using optimal game theory.</a:t>
            </a:r>
            <a:endParaRPr lang="en-US" sz="1550" dirty="0"/>
          </a:p>
        </p:txBody>
      </p:sp>
      <p:pic>
        <p:nvPicPr>
          <p:cNvPr id="7" name="Image 1" descr="preencoded.png">    </p:cNvPr>
          <p:cNvPicPr>
            <a:picLocks noChangeAspect="1"/>
          </p:cNvPicPr>
          <p:nvPr/>
        </p:nvPicPr>
        <p:blipFill>
          <a:blip r:embed="rId2"/>
          <a:stretch>
            <a:fillRect/>
          </a:stretch>
        </p:blipFill>
        <p:spPr>
          <a:xfrm>
            <a:off x="5223986" y="2973586"/>
            <a:ext cx="4182308" cy="2584847"/>
          </a:xfrm>
          <a:prstGeom prst="rect">
            <a:avLst/>
          </a:prstGeom>
        </p:spPr>
      </p:pic>
      <p:sp>
        <p:nvSpPr>
          <p:cNvPr id="8" name="Text 4"/>
          <p:cNvSpPr/>
          <p:nvPr/>
        </p:nvSpPr>
        <p:spPr>
          <a:xfrm>
            <a:off x="5223986" y="5756791"/>
            <a:ext cx="2592467"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Basic AI Chess Logic</a:t>
            </a:r>
            <a:endParaRPr lang="en-US" sz="1950" dirty="0"/>
          </a:p>
        </p:txBody>
      </p:sp>
      <p:sp>
        <p:nvSpPr>
          <p:cNvPr id="9" name="Text 5"/>
          <p:cNvSpPr/>
          <p:nvPr/>
        </p:nvSpPr>
        <p:spPr>
          <a:xfrm>
            <a:off x="5223986" y="6186011"/>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Developed rudimentary AI for chess, focusing on basic move evaluation.</a:t>
            </a:r>
            <a:endParaRPr lang="en-US" sz="1550" dirty="0"/>
          </a:p>
        </p:txBody>
      </p:sp>
      <p:pic>
        <p:nvPicPr>
          <p:cNvPr id="10" name="Image 2" descr="preencoded.png">    </p:cNvPr>
          <p:cNvPicPr>
            <a:picLocks noChangeAspect="1"/>
          </p:cNvPicPr>
          <p:nvPr/>
        </p:nvPicPr>
        <p:blipFill>
          <a:blip r:embed="rId3"/>
          <a:stretch>
            <a:fillRect/>
          </a:stretch>
        </p:blipFill>
        <p:spPr>
          <a:xfrm>
            <a:off x="9654302" y="2973586"/>
            <a:ext cx="4182308" cy="2584847"/>
          </a:xfrm>
          <a:prstGeom prst="rect">
            <a:avLst/>
          </a:prstGeom>
        </p:spPr>
      </p:pic>
      <p:sp>
        <p:nvSpPr>
          <p:cNvPr id="11" name="Text 6"/>
          <p:cNvSpPr/>
          <p:nvPr/>
        </p:nvSpPr>
        <p:spPr>
          <a:xfrm>
            <a:off x="9654302" y="5756791"/>
            <a:ext cx="3326368"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Maze Solver using BFS / A*</a:t>
            </a:r>
            <a:endParaRPr lang="en-US" sz="1950" dirty="0"/>
          </a:p>
        </p:txBody>
      </p:sp>
      <p:sp>
        <p:nvSpPr>
          <p:cNvPr id="12" name="Text 7"/>
          <p:cNvSpPr/>
          <p:nvPr/>
        </p:nvSpPr>
        <p:spPr>
          <a:xfrm>
            <a:off x="9654302" y="6186011"/>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Created an agent that efficiently finds the shortest path through a maze.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84584"/>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97B8FF"/>
                </a:solidFill>
                <a:latin typeface="Sora Medium" pitchFamily="34" charset="0"/>
                <a:ea typeface="Sora Medium" pitchFamily="34" charset="-122"/>
                <a:cs typeface="Sora Medium" pitchFamily="34" charset="-120"/>
              </a:rPr>
              <a:t>Skills I Gained</a:t>
            </a:r>
            <a:endParaRPr lang="en-US" sz="3900" dirty="0"/>
          </a:p>
        </p:txBody>
      </p:sp>
      <p:pic>
        <p:nvPicPr>
          <p:cNvPr id="3" name="Image 0" descr="preencoded.png">    </p:cNvPr>
          <p:cNvPicPr>
            <a:picLocks noChangeAspect="1"/>
          </p:cNvPicPr>
          <p:nvPr/>
        </p:nvPicPr>
        <p:blipFill>
          <a:blip r:embed="rId1"/>
          <a:stretch>
            <a:fillRect/>
          </a:stretch>
        </p:blipFill>
        <p:spPr>
          <a:xfrm>
            <a:off x="793790" y="3401497"/>
            <a:ext cx="496133" cy="496133"/>
          </a:xfrm>
          <a:prstGeom prst="rect">
            <a:avLst/>
          </a:prstGeom>
        </p:spPr>
      </p:pic>
      <p:sp>
        <p:nvSpPr>
          <p:cNvPr id="4" name="Text 1"/>
          <p:cNvSpPr/>
          <p:nvPr/>
        </p:nvSpPr>
        <p:spPr>
          <a:xfrm>
            <a:off x="793790" y="4145637"/>
            <a:ext cx="2673072"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Algorithmic Thinking</a:t>
            </a:r>
            <a:endParaRPr lang="en-US" sz="1950" dirty="0"/>
          </a:p>
        </p:txBody>
      </p:sp>
      <p:sp>
        <p:nvSpPr>
          <p:cNvPr id="5" name="Text 2"/>
          <p:cNvSpPr/>
          <p:nvPr/>
        </p:nvSpPr>
        <p:spPr>
          <a:xfrm>
            <a:off x="793790" y="4574858"/>
            <a:ext cx="4182189" cy="95261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Developed robust problem-solving approaches by designing efficient, step-by-step solutions for complex AI challenges.</a:t>
            </a:r>
            <a:endParaRPr lang="en-US" sz="1550" dirty="0"/>
          </a:p>
        </p:txBody>
      </p:sp>
      <p:pic>
        <p:nvPicPr>
          <p:cNvPr id="6" name="Image 1" descr="preencoded.png">    </p:cNvPr>
          <p:cNvPicPr>
            <a:picLocks noChangeAspect="1"/>
          </p:cNvPicPr>
          <p:nvPr/>
        </p:nvPicPr>
        <p:blipFill>
          <a:blip r:embed="rId2"/>
          <a:stretch>
            <a:fillRect/>
          </a:stretch>
        </p:blipFill>
        <p:spPr>
          <a:xfrm>
            <a:off x="5223986" y="3401497"/>
            <a:ext cx="496133" cy="496133"/>
          </a:xfrm>
          <a:prstGeom prst="rect">
            <a:avLst/>
          </a:prstGeom>
        </p:spPr>
      </p:pic>
      <p:sp>
        <p:nvSpPr>
          <p:cNvPr id="7" name="Text 3"/>
          <p:cNvSpPr/>
          <p:nvPr/>
        </p:nvSpPr>
        <p:spPr>
          <a:xfrm>
            <a:off x="5223986" y="4145637"/>
            <a:ext cx="3858816"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Debugging &amp; Problem-Solving</a:t>
            </a:r>
            <a:endParaRPr lang="en-US" sz="1950" dirty="0"/>
          </a:p>
        </p:txBody>
      </p:sp>
      <p:sp>
        <p:nvSpPr>
          <p:cNvPr id="8" name="Text 4"/>
          <p:cNvSpPr/>
          <p:nvPr/>
        </p:nvSpPr>
        <p:spPr>
          <a:xfrm>
            <a:off x="5223986" y="4574858"/>
            <a:ext cx="4182308" cy="127015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Honed critical skills in identifying, diagnosing, and resolving intricate issues within sophisticated AI models and game environments.</a:t>
            </a:r>
            <a:endParaRPr lang="en-US" sz="1550" dirty="0"/>
          </a:p>
        </p:txBody>
      </p:sp>
      <p:pic>
        <p:nvPicPr>
          <p:cNvPr id="9" name="Image 2" descr="preencoded.png">    </p:cNvPr>
          <p:cNvPicPr>
            <a:picLocks noChangeAspect="1"/>
          </p:cNvPicPr>
          <p:nvPr/>
        </p:nvPicPr>
        <p:blipFill>
          <a:blip r:embed="rId3"/>
          <a:stretch>
            <a:fillRect/>
          </a:stretch>
        </p:blipFill>
        <p:spPr>
          <a:xfrm>
            <a:off x="9654302" y="3401497"/>
            <a:ext cx="496133" cy="496133"/>
          </a:xfrm>
          <a:prstGeom prst="rect">
            <a:avLst/>
          </a:prstGeom>
        </p:spPr>
      </p:pic>
      <p:sp>
        <p:nvSpPr>
          <p:cNvPr id="10" name="Text 5"/>
          <p:cNvSpPr/>
          <p:nvPr/>
        </p:nvSpPr>
        <p:spPr>
          <a:xfrm>
            <a:off x="9654302" y="4145637"/>
            <a:ext cx="2836783"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Sora Medium" pitchFamily="34" charset="0"/>
                <a:ea typeface="Sora Medium" pitchFamily="34" charset="-122"/>
                <a:cs typeface="Sora Medium" pitchFamily="34" charset="-120"/>
              </a:rPr>
              <a:t>AI Game Development</a:t>
            </a:r>
            <a:endParaRPr lang="en-US" sz="1950" dirty="0"/>
          </a:p>
        </p:txBody>
      </p:sp>
      <p:sp>
        <p:nvSpPr>
          <p:cNvPr id="11" name="Text 6"/>
          <p:cNvSpPr/>
          <p:nvPr/>
        </p:nvSpPr>
        <p:spPr>
          <a:xfrm>
            <a:off x="9654302" y="4574858"/>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Applied core AI concepts to build intelligent agents and dynamic gameplay, translating theory into practical, interactive experiences.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2025-07-05T14:24:14Z</dcterms:created>
  <dcterms:modified xsi:type="dcterms:W3CDTF">2025-07-05T14:24:14Z</dcterms:modified>
</cp:coreProperties>
</file>